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73" r:id="rId3"/>
    <p:sldId id="289" r:id="rId4"/>
    <p:sldId id="291" r:id="rId5"/>
    <p:sldId id="292" r:id="rId6"/>
    <p:sldId id="275" r:id="rId7"/>
    <p:sldId id="286" r:id="rId8"/>
    <p:sldId id="284" r:id="rId9"/>
    <p:sldId id="283" r:id="rId10"/>
    <p:sldId id="285" r:id="rId11"/>
    <p:sldId id="293" r:id="rId12"/>
    <p:sldId id="258" r:id="rId13"/>
    <p:sldId id="260" r:id="rId14"/>
    <p:sldId id="261" r:id="rId15"/>
    <p:sldId id="263" r:id="rId16"/>
    <p:sldId id="268" r:id="rId17"/>
    <p:sldId id="269" r:id="rId18"/>
    <p:sldId id="262" r:id="rId19"/>
    <p:sldId id="271" r:id="rId20"/>
    <p:sldId id="259" r:id="rId21"/>
    <p:sldId id="264" r:id="rId22"/>
    <p:sldId id="265" r:id="rId23"/>
    <p:sldId id="266" r:id="rId24"/>
    <p:sldId id="267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3" autoAdjust="0"/>
    <p:restoredTop sz="94660"/>
  </p:normalViewPr>
  <p:slideViewPr>
    <p:cSldViewPr>
      <p:cViewPr varScale="1">
        <p:scale>
          <a:sx n="66" d="100"/>
          <a:sy n="66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2ACBA9-5F03-472C-8FC6-52A5D7F7A00B}" type="doc">
      <dgm:prSet loTypeId="urn:microsoft.com/office/officeart/2005/8/layout/hierarchy5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0D6CF97-B737-42F6-A695-24B8E1F0DBAC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Система оценки включает</a:t>
          </a:r>
          <a:endParaRPr lang="ru-RU" sz="2400" b="1" dirty="0">
            <a:solidFill>
              <a:srgbClr val="C00000"/>
            </a:solidFill>
          </a:endParaRPr>
        </a:p>
      </dgm:t>
    </dgm:pt>
    <dgm:pt modelId="{9048D80B-5CA8-4CFA-8F73-698CDB865435}" type="parTrans" cxnId="{EE89A4E5-766C-4581-A649-E0BE1904B9C7}">
      <dgm:prSet/>
      <dgm:spPr/>
      <dgm:t>
        <a:bodyPr/>
        <a:lstStyle/>
        <a:p>
          <a:endParaRPr lang="ru-RU"/>
        </a:p>
      </dgm:t>
    </dgm:pt>
    <dgm:pt modelId="{A08B7686-2B0A-42F2-9867-B74B3C3928DE}" type="sibTrans" cxnId="{EE89A4E5-766C-4581-A649-E0BE1904B9C7}">
      <dgm:prSet/>
      <dgm:spPr/>
      <dgm:t>
        <a:bodyPr/>
        <a:lstStyle/>
        <a:p>
          <a:endParaRPr lang="ru-RU"/>
        </a:p>
      </dgm:t>
    </dgm:pt>
    <dgm:pt modelId="{0001FA3B-6289-4766-8493-9ADB2F7DA7D3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</a:rPr>
            <a:t>ОЦЕНКУ ОБРАЗОВАТЕЛЬНЫХ</a:t>
          </a:r>
        </a:p>
        <a:p>
          <a:pPr algn="ctr"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</a:rPr>
            <a:t>ДОСТИЖЕНИЙ </a:t>
          </a:r>
        </a:p>
        <a:p>
          <a:pPr algn="ctr"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</a:rPr>
            <a:t>ОБУЧАЮЩИХСЯ</a:t>
          </a:r>
        </a:p>
        <a:p>
          <a:pPr algn="ctr">
            <a:spcAft>
              <a:spcPts val="0"/>
            </a:spcAft>
          </a:pPr>
          <a:endParaRPr lang="ru-RU" sz="1600" b="1" i="1" dirty="0" smtClean="0">
            <a:solidFill>
              <a:schemeClr val="tx1"/>
            </a:solidFill>
          </a:endParaRPr>
        </a:p>
      </dgm:t>
    </dgm:pt>
    <dgm:pt modelId="{12860423-6E72-42AC-855D-0A8660234176}" type="parTrans" cxnId="{7FA35374-DF54-42E7-A21C-9D9D20BEF474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D9FC2D76-F1C2-429A-92BD-4D9E9FB22967}" type="sibTrans" cxnId="{7FA35374-DF54-42E7-A21C-9D9D20BEF474}">
      <dgm:prSet/>
      <dgm:spPr/>
      <dgm:t>
        <a:bodyPr/>
        <a:lstStyle/>
        <a:p>
          <a:endParaRPr lang="ru-RU"/>
        </a:p>
      </dgm:t>
    </dgm:pt>
    <dgm:pt modelId="{A2441C97-47F8-410D-9EFC-5AB8310E8C70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ОЦЕНКУ РЕЗУЛЬТАТОВ ДЕЯТЕЛЬНОСТИ ОБРАЗОВАТЕЛЬНОЙ ОРГАНИЗАЦИИ</a:t>
          </a:r>
          <a:endParaRPr lang="ru-RU" sz="2000" b="1" i="1" dirty="0">
            <a:solidFill>
              <a:schemeClr val="tx1"/>
            </a:solidFill>
          </a:endParaRPr>
        </a:p>
      </dgm:t>
    </dgm:pt>
    <dgm:pt modelId="{F5FF881C-82EB-4F4A-A1AB-0083AB60D130}" type="parTrans" cxnId="{04DC7BDF-A7F6-41E7-966C-0E6EB3042AC6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D9621BF7-F42B-4BBE-9E1A-8263FADD8FB2}" type="sibTrans" cxnId="{04DC7BDF-A7F6-41E7-966C-0E6EB3042AC6}">
      <dgm:prSet/>
      <dgm:spPr/>
      <dgm:t>
        <a:bodyPr/>
        <a:lstStyle/>
        <a:p>
          <a:endParaRPr lang="ru-RU"/>
        </a:p>
      </dgm:t>
    </dgm:pt>
    <dgm:pt modelId="{E6A03F7B-8E84-4C96-99F6-0D05ECBB372B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ОЦЕНКУ РЕЗУЛЬТАТОВ ДЕЯТЕЛЬНОСТИ  ПЕДАГОГИЧЕСКИХ КАДРОВ </a:t>
          </a:r>
          <a:endParaRPr lang="ru-RU" sz="2000" b="1" i="1" dirty="0">
            <a:solidFill>
              <a:schemeClr val="tx1"/>
            </a:solidFill>
          </a:endParaRPr>
        </a:p>
      </dgm:t>
    </dgm:pt>
    <dgm:pt modelId="{42DB7680-99D4-4166-83DB-7120526C5DB2}" type="sibTrans" cxnId="{05005ACB-A185-4A40-B81E-B6EC1C6F438A}">
      <dgm:prSet/>
      <dgm:spPr/>
      <dgm:t>
        <a:bodyPr/>
        <a:lstStyle/>
        <a:p>
          <a:endParaRPr lang="ru-RU"/>
        </a:p>
      </dgm:t>
    </dgm:pt>
    <dgm:pt modelId="{9B8CEFF0-B262-4683-8EEF-C208CDC7355E}" type="parTrans" cxnId="{05005ACB-A185-4A40-B81E-B6EC1C6F438A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0FCC1400-899E-416F-8B86-535DDB160B77}" type="pres">
      <dgm:prSet presAssocID="{8A2ACBA9-5F03-472C-8FC6-52A5D7F7A00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B474B0-8CAE-43EB-9E08-4F90FBB2E0E2}" type="pres">
      <dgm:prSet presAssocID="{8A2ACBA9-5F03-472C-8FC6-52A5D7F7A00B}" presName="hierFlow" presStyleCnt="0"/>
      <dgm:spPr/>
      <dgm:t>
        <a:bodyPr/>
        <a:lstStyle/>
        <a:p>
          <a:endParaRPr lang="ru-RU"/>
        </a:p>
      </dgm:t>
    </dgm:pt>
    <dgm:pt modelId="{00B8B437-EDE6-4433-95C7-E681743CDD8A}" type="pres">
      <dgm:prSet presAssocID="{8A2ACBA9-5F03-472C-8FC6-52A5D7F7A00B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B701144-B619-4462-8DAC-8C5F27D029CD}" type="pres">
      <dgm:prSet presAssocID="{90D6CF97-B737-42F6-A695-24B8E1F0DBAC}" presName="Name17" presStyleCnt="0"/>
      <dgm:spPr/>
      <dgm:t>
        <a:bodyPr/>
        <a:lstStyle/>
        <a:p>
          <a:endParaRPr lang="ru-RU"/>
        </a:p>
      </dgm:t>
    </dgm:pt>
    <dgm:pt modelId="{88B2AA7A-E722-4282-9E3C-3BF23FC484AF}" type="pres">
      <dgm:prSet presAssocID="{90D6CF97-B737-42F6-A695-24B8E1F0DBAC}" presName="level1Shape" presStyleLbl="node0" presStyleIdx="0" presStyleCnt="1" custScaleX="85713" custScaleY="305407" custLinFactNeighborX="2111" custLinFactNeighborY="-3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78F11C-7196-420B-B8D1-0CB5495B2428}" type="pres">
      <dgm:prSet presAssocID="{90D6CF97-B737-42F6-A695-24B8E1F0DBAC}" presName="hierChild2" presStyleCnt="0"/>
      <dgm:spPr/>
      <dgm:t>
        <a:bodyPr/>
        <a:lstStyle/>
        <a:p>
          <a:endParaRPr lang="ru-RU"/>
        </a:p>
      </dgm:t>
    </dgm:pt>
    <dgm:pt modelId="{D217791C-C892-43AD-A435-A3C31105C529}" type="pres">
      <dgm:prSet presAssocID="{12860423-6E72-42AC-855D-0A8660234176}" presName="Name25" presStyleLbl="parChTrans1D2" presStyleIdx="0" presStyleCnt="3"/>
      <dgm:spPr/>
      <dgm:t>
        <a:bodyPr/>
        <a:lstStyle/>
        <a:p>
          <a:endParaRPr lang="ru-RU"/>
        </a:p>
      </dgm:t>
    </dgm:pt>
    <dgm:pt modelId="{7388A3C9-0D45-4EDB-87F4-863BF04D9433}" type="pres">
      <dgm:prSet presAssocID="{12860423-6E72-42AC-855D-0A866023417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28E65121-4500-442F-9E4A-D1A734275030}" type="pres">
      <dgm:prSet presAssocID="{0001FA3B-6289-4766-8493-9ADB2F7DA7D3}" presName="Name30" presStyleCnt="0"/>
      <dgm:spPr/>
      <dgm:t>
        <a:bodyPr/>
        <a:lstStyle/>
        <a:p>
          <a:endParaRPr lang="ru-RU"/>
        </a:p>
      </dgm:t>
    </dgm:pt>
    <dgm:pt modelId="{97322486-92BA-42A9-A5DD-C7B5F80B359C}" type="pres">
      <dgm:prSet presAssocID="{0001FA3B-6289-4766-8493-9ADB2F7DA7D3}" presName="level2Shape" presStyleLbl="node2" presStyleIdx="0" presStyleCnt="3" custAng="10800000" custFlipVert="1" custScaleX="210946" custScaleY="107693" custLinFactNeighborX="-6220" custLinFactNeighborY="-31683"/>
      <dgm:spPr/>
      <dgm:t>
        <a:bodyPr/>
        <a:lstStyle/>
        <a:p>
          <a:endParaRPr lang="ru-RU"/>
        </a:p>
      </dgm:t>
    </dgm:pt>
    <dgm:pt modelId="{6C96E787-F38B-40D7-BED0-4558FF202A95}" type="pres">
      <dgm:prSet presAssocID="{0001FA3B-6289-4766-8493-9ADB2F7DA7D3}" presName="hierChild3" presStyleCnt="0"/>
      <dgm:spPr/>
      <dgm:t>
        <a:bodyPr/>
        <a:lstStyle/>
        <a:p>
          <a:endParaRPr lang="ru-RU"/>
        </a:p>
      </dgm:t>
    </dgm:pt>
    <dgm:pt modelId="{752C2CE5-4521-49E1-BE33-4FAF7CB9A9CA}" type="pres">
      <dgm:prSet presAssocID="{9B8CEFF0-B262-4683-8EEF-C208CDC7355E}" presName="Name25" presStyleLbl="parChTrans1D2" presStyleIdx="1" presStyleCnt="3"/>
      <dgm:spPr/>
      <dgm:t>
        <a:bodyPr/>
        <a:lstStyle/>
        <a:p>
          <a:endParaRPr lang="ru-RU"/>
        </a:p>
      </dgm:t>
    </dgm:pt>
    <dgm:pt modelId="{4E1B62F9-A76B-483C-8C4F-10038EA864CD}" type="pres">
      <dgm:prSet presAssocID="{9B8CEFF0-B262-4683-8EEF-C208CDC7355E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A199BAA-A249-40D1-A393-CB584C976362}" type="pres">
      <dgm:prSet presAssocID="{E6A03F7B-8E84-4C96-99F6-0D05ECBB372B}" presName="Name30" presStyleCnt="0"/>
      <dgm:spPr/>
      <dgm:t>
        <a:bodyPr/>
        <a:lstStyle/>
        <a:p>
          <a:endParaRPr lang="ru-RU"/>
        </a:p>
      </dgm:t>
    </dgm:pt>
    <dgm:pt modelId="{A029A9DE-2ACA-4EAA-8AFA-AF73572FF57A}" type="pres">
      <dgm:prSet presAssocID="{E6A03F7B-8E84-4C96-99F6-0D05ECBB372B}" presName="level2Shape" presStyleLbl="node2" presStyleIdx="1" presStyleCnt="3" custScaleX="210946" custLinFactNeighborX="-5783" custLinFactNeighborY="341"/>
      <dgm:spPr/>
      <dgm:t>
        <a:bodyPr/>
        <a:lstStyle/>
        <a:p>
          <a:endParaRPr lang="ru-RU"/>
        </a:p>
      </dgm:t>
    </dgm:pt>
    <dgm:pt modelId="{3B163ECD-E27E-4F4A-AAD3-3058C0704DAC}" type="pres">
      <dgm:prSet presAssocID="{E6A03F7B-8E84-4C96-99F6-0D05ECBB372B}" presName="hierChild3" presStyleCnt="0"/>
      <dgm:spPr/>
      <dgm:t>
        <a:bodyPr/>
        <a:lstStyle/>
        <a:p>
          <a:endParaRPr lang="ru-RU"/>
        </a:p>
      </dgm:t>
    </dgm:pt>
    <dgm:pt modelId="{A1A7E8DA-FC6B-497D-A9BE-4E654C30A703}" type="pres">
      <dgm:prSet presAssocID="{F5FF881C-82EB-4F4A-A1AB-0083AB60D130}" presName="Name25" presStyleLbl="parChTrans1D2" presStyleIdx="2" presStyleCnt="3"/>
      <dgm:spPr/>
      <dgm:t>
        <a:bodyPr/>
        <a:lstStyle/>
        <a:p>
          <a:endParaRPr lang="ru-RU"/>
        </a:p>
      </dgm:t>
    </dgm:pt>
    <dgm:pt modelId="{7E2C3BC1-AF84-4CED-9457-652A2A0D82C2}" type="pres">
      <dgm:prSet presAssocID="{F5FF881C-82EB-4F4A-A1AB-0083AB60D130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F182C60-EF7B-4CC5-BC0D-83DCE76032B1}" type="pres">
      <dgm:prSet presAssocID="{A2441C97-47F8-410D-9EFC-5AB8310E8C70}" presName="Name30" presStyleCnt="0"/>
      <dgm:spPr/>
      <dgm:t>
        <a:bodyPr/>
        <a:lstStyle/>
        <a:p>
          <a:endParaRPr lang="ru-RU"/>
        </a:p>
      </dgm:t>
    </dgm:pt>
    <dgm:pt modelId="{BB100307-6B06-4D50-8190-15F62CBF21F8}" type="pres">
      <dgm:prSet presAssocID="{A2441C97-47F8-410D-9EFC-5AB8310E8C70}" presName="level2Shape" presStyleLbl="node2" presStyleIdx="2" presStyleCnt="3" custScaleX="269490" custLinFactY="100000" custLinFactNeighborX="-6220" custLinFactNeighborY="168258"/>
      <dgm:spPr/>
      <dgm:t>
        <a:bodyPr/>
        <a:lstStyle/>
        <a:p>
          <a:endParaRPr lang="ru-RU"/>
        </a:p>
      </dgm:t>
    </dgm:pt>
    <dgm:pt modelId="{08D274AF-1899-4177-81C7-A9C8AFFB4F17}" type="pres">
      <dgm:prSet presAssocID="{A2441C97-47F8-410D-9EFC-5AB8310E8C70}" presName="hierChild3" presStyleCnt="0"/>
      <dgm:spPr/>
      <dgm:t>
        <a:bodyPr/>
        <a:lstStyle/>
        <a:p>
          <a:endParaRPr lang="ru-RU"/>
        </a:p>
      </dgm:t>
    </dgm:pt>
    <dgm:pt modelId="{C7A202CD-2EE7-484F-BDE5-4646F17C0EFD}" type="pres">
      <dgm:prSet presAssocID="{8A2ACBA9-5F03-472C-8FC6-52A5D7F7A00B}" presName="bgShapesFlow" presStyleCnt="0"/>
      <dgm:spPr/>
      <dgm:t>
        <a:bodyPr/>
        <a:lstStyle/>
        <a:p>
          <a:endParaRPr lang="ru-RU"/>
        </a:p>
      </dgm:t>
    </dgm:pt>
  </dgm:ptLst>
  <dgm:cxnLst>
    <dgm:cxn modelId="{22EC7DB4-00F4-4AD1-A95F-1E58E4774A9F}" type="presOf" srcId="{12860423-6E72-42AC-855D-0A8660234176}" destId="{D217791C-C892-43AD-A435-A3C31105C529}" srcOrd="0" destOrd="0" presId="urn:microsoft.com/office/officeart/2005/8/layout/hierarchy5"/>
    <dgm:cxn modelId="{5263B91C-D034-441F-B3AA-AA8B6ED48EB5}" type="presOf" srcId="{90D6CF97-B737-42F6-A695-24B8E1F0DBAC}" destId="{88B2AA7A-E722-4282-9E3C-3BF23FC484AF}" srcOrd="0" destOrd="0" presId="urn:microsoft.com/office/officeart/2005/8/layout/hierarchy5"/>
    <dgm:cxn modelId="{EE89A4E5-766C-4581-A649-E0BE1904B9C7}" srcId="{8A2ACBA9-5F03-472C-8FC6-52A5D7F7A00B}" destId="{90D6CF97-B737-42F6-A695-24B8E1F0DBAC}" srcOrd="0" destOrd="0" parTransId="{9048D80B-5CA8-4CFA-8F73-698CDB865435}" sibTransId="{A08B7686-2B0A-42F2-9867-B74B3C3928DE}"/>
    <dgm:cxn modelId="{04DC7BDF-A7F6-41E7-966C-0E6EB3042AC6}" srcId="{90D6CF97-B737-42F6-A695-24B8E1F0DBAC}" destId="{A2441C97-47F8-410D-9EFC-5AB8310E8C70}" srcOrd="2" destOrd="0" parTransId="{F5FF881C-82EB-4F4A-A1AB-0083AB60D130}" sibTransId="{D9621BF7-F42B-4BBE-9E1A-8263FADD8FB2}"/>
    <dgm:cxn modelId="{34C138C5-C66B-4502-BE04-4ABEE46A8A6C}" type="presOf" srcId="{9B8CEFF0-B262-4683-8EEF-C208CDC7355E}" destId="{4E1B62F9-A76B-483C-8C4F-10038EA864CD}" srcOrd="1" destOrd="0" presId="urn:microsoft.com/office/officeart/2005/8/layout/hierarchy5"/>
    <dgm:cxn modelId="{9A87C00F-9487-428B-9F04-8FB1703FDF73}" type="presOf" srcId="{8A2ACBA9-5F03-472C-8FC6-52A5D7F7A00B}" destId="{0FCC1400-899E-416F-8B86-535DDB160B77}" srcOrd="0" destOrd="0" presId="urn:microsoft.com/office/officeart/2005/8/layout/hierarchy5"/>
    <dgm:cxn modelId="{7FA35374-DF54-42E7-A21C-9D9D20BEF474}" srcId="{90D6CF97-B737-42F6-A695-24B8E1F0DBAC}" destId="{0001FA3B-6289-4766-8493-9ADB2F7DA7D3}" srcOrd="0" destOrd="0" parTransId="{12860423-6E72-42AC-855D-0A8660234176}" sibTransId="{D9FC2D76-F1C2-429A-92BD-4D9E9FB22967}"/>
    <dgm:cxn modelId="{7AA629C7-8BCD-431C-9783-AF8C43B37CAC}" type="presOf" srcId="{E6A03F7B-8E84-4C96-99F6-0D05ECBB372B}" destId="{A029A9DE-2ACA-4EAA-8AFA-AF73572FF57A}" srcOrd="0" destOrd="0" presId="urn:microsoft.com/office/officeart/2005/8/layout/hierarchy5"/>
    <dgm:cxn modelId="{2E9A6164-C7B3-4CE6-B5D3-DDB8997A94AB}" type="presOf" srcId="{F5FF881C-82EB-4F4A-A1AB-0083AB60D130}" destId="{A1A7E8DA-FC6B-497D-A9BE-4E654C30A703}" srcOrd="0" destOrd="0" presId="urn:microsoft.com/office/officeart/2005/8/layout/hierarchy5"/>
    <dgm:cxn modelId="{05005ACB-A185-4A40-B81E-B6EC1C6F438A}" srcId="{90D6CF97-B737-42F6-A695-24B8E1F0DBAC}" destId="{E6A03F7B-8E84-4C96-99F6-0D05ECBB372B}" srcOrd="1" destOrd="0" parTransId="{9B8CEFF0-B262-4683-8EEF-C208CDC7355E}" sibTransId="{42DB7680-99D4-4166-83DB-7120526C5DB2}"/>
    <dgm:cxn modelId="{831560C5-8C5E-4453-ABAA-ACC95DE32287}" type="presOf" srcId="{A2441C97-47F8-410D-9EFC-5AB8310E8C70}" destId="{BB100307-6B06-4D50-8190-15F62CBF21F8}" srcOrd="0" destOrd="0" presId="urn:microsoft.com/office/officeart/2005/8/layout/hierarchy5"/>
    <dgm:cxn modelId="{F74684B9-1500-4E19-8E02-043E7FC55C16}" type="presOf" srcId="{9B8CEFF0-B262-4683-8EEF-C208CDC7355E}" destId="{752C2CE5-4521-49E1-BE33-4FAF7CB9A9CA}" srcOrd="0" destOrd="0" presId="urn:microsoft.com/office/officeart/2005/8/layout/hierarchy5"/>
    <dgm:cxn modelId="{D76C5042-E562-4EBF-9920-6E03DA088AD7}" type="presOf" srcId="{12860423-6E72-42AC-855D-0A8660234176}" destId="{7388A3C9-0D45-4EDB-87F4-863BF04D9433}" srcOrd="1" destOrd="0" presId="urn:microsoft.com/office/officeart/2005/8/layout/hierarchy5"/>
    <dgm:cxn modelId="{FE5035DF-68B1-4EC7-9BE2-F06DE2BC774C}" type="presOf" srcId="{F5FF881C-82EB-4F4A-A1AB-0083AB60D130}" destId="{7E2C3BC1-AF84-4CED-9457-652A2A0D82C2}" srcOrd="1" destOrd="0" presId="urn:microsoft.com/office/officeart/2005/8/layout/hierarchy5"/>
    <dgm:cxn modelId="{CDD7096C-87B7-4D94-B517-E75234686358}" type="presOf" srcId="{0001FA3B-6289-4766-8493-9ADB2F7DA7D3}" destId="{97322486-92BA-42A9-A5DD-C7B5F80B359C}" srcOrd="0" destOrd="0" presId="urn:microsoft.com/office/officeart/2005/8/layout/hierarchy5"/>
    <dgm:cxn modelId="{4A5ED50E-B15C-4B6B-82E4-1CBE83775F8C}" type="presParOf" srcId="{0FCC1400-899E-416F-8B86-535DDB160B77}" destId="{8BB474B0-8CAE-43EB-9E08-4F90FBB2E0E2}" srcOrd="0" destOrd="0" presId="urn:microsoft.com/office/officeart/2005/8/layout/hierarchy5"/>
    <dgm:cxn modelId="{E458E360-44D6-4D91-AC95-89A6E304664C}" type="presParOf" srcId="{8BB474B0-8CAE-43EB-9E08-4F90FBB2E0E2}" destId="{00B8B437-EDE6-4433-95C7-E681743CDD8A}" srcOrd="0" destOrd="0" presId="urn:microsoft.com/office/officeart/2005/8/layout/hierarchy5"/>
    <dgm:cxn modelId="{244A7E30-379D-47E1-8726-51B6522D48E7}" type="presParOf" srcId="{00B8B437-EDE6-4433-95C7-E681743CDD8A}" destId="{9B701144-B619-4462-8DAC-8C5F27D029CD}" srcOrd="0" destOrd="0" presId="urn:microsoft.com/office/officeart/2005/8/layout/hierarchy5"/>
    <dgm:cxn modelId="{78F30D39-BDBF-4316-91E4-C3691669BE7F}" type="presParOf" srcId="{9B701144-B619-4462-8DAC-8C5F27D029CD}" destId="{88B2AA7A-E722-4282-9E3C-3BF23FC484AF}" srcOrd="0" destOrd="0" presId="urn:microsoft.com/office/officeart/2005/8/layout/hierarchy5"/>
    <dgm:cxn modelId="{69ED9BA0-84FD-449E-840F-0279E70DD0A2}" type="presParOf" srcId="{9B701144-B619-4462-8DAC-8C5F27D029CD}" destId="{7478F11C-7196-420B-B8D1-0CB5495B2428}" srcOrd="1" destOrd="0" presId="urn:microsoft.com/office/officeart/2005/8/layout/hierarchy5"/>
    <dgm:cxn modelId="{0596E60C-F8C9-40D1-BE6C-53F99BCBF936}" type="presParOf" srcId="{7478F11C-7196-420B-B8D1-0CB5495B2428}" destId="{D217791C-C892-43AD-A435-A3C31105C529}" srcOrd="0" destOrd="0" presId="urn:microsoft.com/office/officeart/2005/8/layout/hierarchy5"/>
    <dgm:cxn modelId="{1073617A-5401-430B-A752-DE3C089C9A65}" type="presParOf" srcId="{D217791C-C892-43AD-A435-A3C31105C529}" destId="{7388A3C9-0D45-4EDB-87F4-863BF04D9433}" srcOrd="0" destOrd="0" presId="urn:microsoft.com/office/officeart/2005/8/layout/hierarchy5"/>
    <dgm:cxn modelId="{B333BE7A-0D13-4EE1-BC3E-B9888436D557}" type="presParOf" srcId="{7478F11C-7196-420B-B8D1-0CB5495B2428}" destId="{28E65121-4500-442F-9E4A-D1A734275030}" srcOrd="1" destOrd="0" presId="urn:microsoft.com/office/officeart/2005/8/layout/hierarchy5"/>
    <dgm:cxn modelId="{CE72C8DF-389E-447E-913C-9900A12B280A}" type="presParOf" srcId="{28E65121-4500-442F-9E4A-D1A734275030}" destId="{97322486-92BA-42A9-A5DD-C7B5F80B359C}" srcOrd="0" destOrd="0" presId="urn:microsoft.com/office/officeart/2005/8/layout/hierarchy5"/>
    <dgm:cxn modelId="{78C2196D-85FD-4A71-BB8F-64B229AF33A4}" type="presParOf" srcId="{28E65121-4500-442F-9E4A-D1A734275030}" destId="{6C96E787-F38B-40D7-BED0-4558FF202A95}" srcOrd="1" destOrd="0" presId="urn:microsoft.com/office/officeart/2005/8/layout/hierarchy5"/>
    <dgm:cxn modelId="{C8B3A660-DC91-40B3-B474-F9D52C36AE6D}" type="presParOf" srcId="{7478F11C-7196-420B-B8D1-0CB5495B2428}" destId="{752C2CE5-4521-49E1-BE33-4FAF7CB9A9CA}" srcOrd="2" destOrd="0" presId="urn:microsoft.com/office/officeart/2005/8/layout/hierarchy5"/>
    <dgm:cxn modelId="{C0FE9CFD-1B95-46D3-BC7E-CFA043AD7CC4}" type="presParOf" srcId="{752C2CE5-4521-49E1-BE33-4FAF7CB9A9CA}" destId="{4E1B62F9-A76B-483C-8C4F-10038EA864CD}" srcOrd="0" destOrd="0" presId="urn:microsoft.com/office/officeart/2005/8/layout/hierarchy5"/>
    <dgm:cxn modelId="{4D457C1F-456A-4E74-AF82-15E17EFFBD60}" type="presParOf" srcId="{7478F11C-7196-420B-B8D1-0CB5495B2428}" destId="{BA199BAA-A249-40D1-A393-CB584C976362}" srcOrd="3" destOrd="0" presId="urn:microsoft.com/office/officeart/2005/8/layout/hierarchy5"/>
    <dgm:cxn modelId="{DF6EDB50-063D-4C16-9EE7-8C5B3717987C}" type="presParOf" srcId="{BA199BAA-A249-40D1-A393-CB584C976362}" destId="{A029A9DE-2ACA-4EAA-8AFA-AF73572FF57A}" srcOrd="0" destOrd="0" presId="urn:microsoft.com/office/officeart/2005/8/layout/hierarchy5"/>
    <dgm:cxn modelId="{8F849CA6-64B9-48F4-8EC1-F1ADF61E412B}" type="presParOf" srcId="{BA199BAA-A249-40D1-A393-CB584C976362}" destId="{3B163ECD-E27E-4F4A-AAD3-3058C0704DAC}" srcOrd="1" destOrd="0" presId="urn:microsoft.com/office/officeart/2005/8/layout/hierarchy5"/>
    <dgm:cxn modelId="{FE9E0E3A-CF88-43F8-B2F8-846BE390ED5C}" type="presParOf" srcId="{7478F11C-7196-420B-B8D1-0CB5495B2428}" destId="{A1A7E8DA-FC6B-497D-A9BE-4E654C30A703}" srcOrd="4" destOrd="0" presId="urn:microsoft.com/office/officeart/2005/8/layout/hierarchy5"/>
    <dgm:cxn modelId="{1098901C-5067-4EF2-917F-41F6E4CBC341}" type="presParOf" srcId="{A1A7E8DA-FC6B-497D-A9BE-4E654C30A703}" destId="{7E2C3BC1-AF84-4CED-9457-652A2A0D82C2}" srcOrd="0" destOrd="0" presId="urn:microsoft.com/office/officeart/2005/8/layout/hierarchy5"/>
    <dgm:cxn modelId="{0D8AD923-6BA7-4B43-B450-BC82C54129D1}" type="presParOf" srcId="{7478F11C-7196-420B-B8D1-0CB5495B2428}" destId="{DF182C60-EF7B-4CC5-BC0D-83DCE76032B1}" srcOrd="5" destOrd="0" presId="urn:microsoft.com/office/officeart/2005/8/layout/hierarchy5"/>
    <dgm:cxn modelId="{ADEBD19D-5FAD-416E-82A4-B239B69CAFED}" type="presParOf" srcId="{DF182C60-EF7B-4CC5-BC0D-83DCE76032B1}" destId="{BB100307-6B06-4D50-8190-15F62CBF21F8}" srcOrd="0" destOrd="0" presId="urn:microsoft.com/office/officeart/2005/8/layout/hierarchy5"/>
    <dgm:cxn modelId="{D9A3B872-0B07-4471-9F7B-4A64979FDB72}" type="presParOf" srcId="{DF182C60-EF7B-4CC5-BC0D-83DCE76032B1}" destId="{08D274AF-1899-4177-81C7-A9C8AFFB4F17}" srcOrd="1" destOrd="0" presId="urn:microsoft.com/office/officeart/2005/8/layout/hierarchy5"/>
    <dgm:cxn modelId="{05C314B5-80E8-49B8-A262-BBF76A154CC9}" type="presParOf" srcId="{0FCC1400-899E-416F-8B86-535DDB160B77}" destId="{C7A202CD-2EE7-484F-BDE5-4646F17C0EFD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B2AA7A-E722-4282-9E3C-3BF23FC484AF}">
      <dsp:nvSpPr>
        <dsp:cNvPr id="0" name=""/>
        <dsp:cNvSpPr/>
      </dsp:nvSpPr>
      <dsp:spPr>
        <a:xfrm>
          <a:off x="45168" y="493529"/>
          <a:ext cx="1687247" cy="300594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Система оценки включает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94586" y="542947"/>
        <a:ext cx="1588411" cy="2907110"/>
      </dsp:txXfrm>
    </dsp:sp>
    <dsp:sp modelId="{D217791C-C892-43AD-A435-A3C31105C529}">
      <dsp:nvSpPr>
        <dsp:cNvPr id="0" name=""/>
        <dsp:cNvSpPr/>
      </dsp:nvSpPr>
      <dsp:spPr>
        <a:xfrm rot="17632685">
          <a:off x="1274091" y="1270588"/>
          <a:ext cx="1540049" cy="43593"/>
        </a:xfrm>
        <a:custGeom>
          <a:avLst/>
          <a:gdLst/>
          <a:ahLst/>
          <a:cxnLst/>
          <a:rect l="0" t="0" r="0" b="0"/>
          <a:pathLst>
            <a:path>
              <a:moveTo>
                <a:pt x="0" y="21796"/>
              </a:moveTo>
              <a:lnTo>
                <a:pt x="1540049" y="21796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05615" y="1253884"/>
        <a:ext cx="77002" cy="77002"/>
      </dsp:txXfrm>
    </dsp:sp>
    <dsp:sp modelId="{97322486-92BA-42A9-A5DD-C7B5F80B359C}">
      <dsp:nvSpPr>
        <dsp:cNvPr id="0" name=""/>
        <dsp:cNvSpPr/>
      </dsp:nvSpPr>
      <dsp:spPr>
        <a:xfrm rot="10800000" flipV="1">
          <a:off x="2355816" y="58287"/>
          <a:ext cx="4152441" cy="1059960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ОЦЕНКУ ОБРАЗОВАТЕЛЬНЫХ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ДОСТИЖЕНИЙ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ОБУЧАЮЩИХСЯ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i="1" kern="1200" dirty="0" smtClean="0">
            <a:solidFill>
              <a:schemeClr val="tx1"/>
            </a:solidFill>
          </a:endParaRPr>
        </a:p>
      </dsp:txBody>
      <dsp:txXfrm rot="-10800000">
        <a:off x="2386861" y="89332"/>
        <a:ext cx="4090351" cy="997870"/>
      </dsp:txXfrm>
    </dsp:sp>
    <dsp:sp modelId="{752C2CE5-4521-49E1-BE33-4FAF7CB9A9CA}">
      <dsp:nvSpPr>
        <dsp:cNvPr id="0" name=""/>
        <dsp:cNvSpPr/>
      </dsp:nvSpPr>
      <dsp:spPr>
        <a:xfrm rot="415160">
          <a:off x="1730098" y="2013054"/>
          <a:ext cx="636638" cy="43593"/>
        </a:xfrm>
        <a:custGeom>
          <a:avLst/>
          <a:gdLst/>
          <a:ahLst/>
          <a:cxnLst/>
          <a:rect l="0" t="0" r="0" b="0"/>
          <a:pathLst>
            <a:path>
              <a:moveTo>
                <a:pt x="0" y="21796"/>
              </a:moveTo>
              <a:lnTo>
                <a:pt x="636638" y="21796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32501" y="2018935"/>
        <a:ext cx="31831" cy="31831"/>
      </dsp:txXfrm>
    </dsp:sp>
    <dsp:sp modelId="{A029A9DE-2ACA-4EAA-8AFA-AF73572FF57A}">
      <dsp:nvSpPr>
        <dsp:cNvPr id="0" name=""/>
        <dsp:cNvSpPr/>
      </dsp:nvSpPr>
      <dsp:spPr>
        <a:xfrm>
          <a:off x="2364418" y="1581078"/>
          <a:ext cx="4152441" cy="984242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ОЦЕНКУ РЕЗУЛЬТАТОВ ДЕЯТЕЛЬНОСТИ  ПЕДАГОГИЧЕСКИХ КАДРОВ </a:t>
          </a:r>
          <a:endParaRPr lang="ru-RU" sz="2000" b="1" i="1" kern="1200" dirty="0">
            <a:solidFill>
              <a:schemeClr val="tx1"/>
            </a:solidFill>
          </a:endParaRPr>
        </a:p>
      </dsp:txBody>
      <dsp:txXfrm>
        <a:off x="2393245" y="1609905"/>
        <a:ext cx="4094787" cy="926588"/>
      </dsp:txXfrm>
    </dsp:sp>
    <dsp:sp modelId="{A1A7E8DA-FC6B-497D-A9BE-4E654C30A703}">
      <dsp:nvSpPr>
        <dsp:cNvPr id="0" name=""/>
        <dsp:cNvSpPr/>
      </dsp:nvSpPr>
      <dsp:spPr>
        <a:xfrm rot="4104611">
          <a:off x="1197012" y="2762378"/>
          <a:ext cx="1694208" cy="43593"/>
        </a:xfrm>
        <a:custGeom>
          <a:avLst/>
          <a:gdLst/>
          <a:ahLst/>
          <a:cxnLst/>
          <a:rect l="0" t="0" r="0" b="0"/>
          <a:pathLst>
            <a:path>
              <a:moveTo>
                <a:pt x="0" y="21796"/>
              </a:moveTo>
              <a:lnTo>
                <a:pt x="1694208" y="21796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001761" y="2741820"/>
        <a:ext cx="84710" cy="84710"/>
      </dsp:txXfrm>
    </dsp:sp>
    <dsp:sp modelId="{BB100307-6B06-4D50-8190-15F62CBF21F8}">
      <dsp:nvSpPr>
        <dsp:cNvPr id="0" name=""/>
        <dsp:cNvSpPr/>
      </dsp:nvSpPr>
      <dsp:spPr>
        <a:xfrm>
          <a:off x="2355816" y="3079727"/>
          <a:ext cx="5304871" cy="984242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ОЦЕНКУ РЕЗУЛЬТАТОВ ДЕЯТЕЛЬНОСТИ ОБРАЗОВАТЕЛЬНОЙ ОРГАНИЗАЦИИ</a:t>
          </a:r>
          <a:endParaRPr lang="ru-RU" sz="2000" b="1" i="1" kern="1200" dirty="0">
            <a:solidFill>
              <a:schemeClr val="tx1"/>
            </a:solidFill>
          </a:endParaRPr>
        </a:p>
      </dsp:txBody>
      <dsp:txXfrm>
        <a:off x="2384643" y="3108554"/>
        <a:ext cx="5247217" cy="926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9A83D-4E29-4E13-ADFD-75ABACB6F2C3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73F43-B391-40AE-AA4F-207AF7F90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6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08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897E90-FE8E-4338-8FF2-D680784F4863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19400"/>
            <a:ext cx="9144000" cy="609600"/>
          </a:xfrm>
        </p:spPr>
        <p:txBody>
          <a:bodyPr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352800"/>
            <a:ext cx="9144000" cy="3048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1585FA-1E4A-4DB4-8515-51319DF0EF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02084-FBEB-41D7-88C2-82F19C399A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77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77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9C5F6-7D8F-41EC-AB76-30F39D8799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B756F-2D33-442C-BBC3-E72650163F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35" indent="0">
              <a:buNone/>
              <a:defRPr sz="1800"/>
            </a:lvl2pPr>
            <a:lvl3pPr marL="914070" indent="0">
              <a:buNone/>
              <a:defRPr sz="1600"/>
            </a:lvl3pPr>
            <a:lvl4pPr marL="1371105" indent="0">
              <a:buNone/>
              <a:defRPr sz="1400"/>
            </a:lvl4pPr>
            <a:lvl5pPr marL="1828141" indent="0">
              <a:buNone/>
              <a:defRPr sz="1400"/>
            </a:lvl5pPr>
            <a:lvl6pPr marL="2285176" indent="0">
              <a:buNone/>
              <a:defRPr sz="1400"/>
            </a:lvl6pPr>
            <a:lvl7pPr marL="2742213" indent="0">
              <a:buNone/>
              <a:defRPr sz="1400"/>
            </a:lvl7pPr>
            <a:lvl8pPr marL="3199248" indent="0">
              <a:buNone/>
              <a:defRPr sz="1400"/>
            </a:lvl8pPr>
            <a:lvl9pPr marL="3656283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48D48-3A72-4244-B4A9-9BD8E0E4C8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762000"/>
            <a:ext cx="3810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A6CD4-D15B-41D7-9EF1-2EE172DF5C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0" indent="0">
              <a:buNone/>
              <a:defRPr sz="1800" b="1"/>
            </a:lvl3pPr>
            <a:lvl4pPr marL="1371105" indent="0">
              <a:buNone/>
              <a:defRPr sz="1600" b="1"/>
            </a:lvl4pPr>
            <a:lvl5pPr marL="1828141" indent="0">
              <a:buNone/>
              <a:defRPr sz="1600" b="1"/>
            </a:lvl5pPr>
            <a:lvl6pPr marL="2285176" indent="0">
              <a:buNone/>
              <a:defRPr sz="1600" b="1"/>
            </a:lvl6pPr>
            <a:lvl7pPr marL="2742213" indent="0">
              <a:buNone/>
              <a:defRPr sz="1600" b="1"/>
            </a:lvl7pPr>
            <a:lvl8pPr marL="3199248" indent="0">
              <a:buNone/>
              <a:defRPr sz="1600" b="1"/>
            </a:lvl8pPr>
            <a:lvl9pPr marL="36562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0" indent="0">
              <a:buNone/>
              <a:defRPr sz="1800" b="1"/>
            </a:lvl3pPr>
            <a:lvl4pPr marL="1371105" indent="0">
              <a:buNone/>
              <a:defRPr sz="1600" b="1"/>
            </a:lvl4pPr>
            <a:lvl5pPr marL="1828141" indent="0">
              <a:buNone/>
              <a:defRPr sz="1600" b="1"/>
            </a:lvl5pPr>
            <a:lvl6pPr marL="2285176" indent="0">
              <a:buNone/>
              <a:defRPr sz="1600" b="1"/>
            </a:lvl6pPr>
            <a:lvl7pPr marL="2742213" indent="0">
              <a:buNone/>
              <a:defRPr sz="1600" b="1"/>
            </a:lvl7pPr>
            <a:lvl8pPr marL="3199248" indent="0">
              <a:buNone/>
              <a:defRPr sz="1600" b="1"/>
            </a:lvl8pPr>
            <a:lvl9pPr marL="36562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D20E7-71B7-417A-86DF-6D8DE20C8F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53CD8-8991-4A86-A829-2E7386E4A1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BE23C-477C-4860-9A25-32219D6B7F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0" indent="0">
              <a:buNone/>
              <a:defRPr sz="1000"/>
            </a:lvl3pPr>
            <a:lvl4pPr marL="1371105" indent="0">
              <a:buNone/>
              <a:defRPr sz="900"/>
            </a:lvl4pPr>
            <a:lvl5pPr marL="1828141" indent="0">
              <a:buNone/>
              <a:defRPr sz="900"/>
            </a:lvl5pPr>
            <a:lvl6pPr marL="2285176" indent="0">
              <a:buNone/>
              <a:defRPr sz="900"/>
            </a:lvl6pPr>
            <a:lvl7pPr marL="2742213" indent="0">
              <a:buNone/>
              <a:defRPr sz="900"/>
            </a:lvl7pPr>
            <a:lvl8pPr marL="3199248" indent="0">
              <a:buNone/>
              <a:defRPr sz="900"/>
            </a:lvl8pPr>
            <a:lvl9pPr marL="36562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41793-8281-49A4-B619-0C9C6114E8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0" indent="0">
              <a:buNone/>
              <a:defRPr sz="2400"/>
            </a:lvl3pPr>
            <a:lvl4pPr marL="1371105" indent="0">
              <a:buNone/>
              <a:defRPr sz="2000"/>
            </a:lvl4pPr>
            <a:lvl5pPr marL="1828141" indent="0">
              <a:buNone/>
              <a:defRPr sz="2000"/>
            </a:lvl5pPr>
            <a:lvl6pPr marL="2285176" indent="0">
              <a:buNone/>
              <a:defRPr sz="2000"/>
            </a:lvl6pPr>
            <a:lvl7pPr marL="2742213" indent="0">
              <a:buNone/>
              <a:defRPr sz="2000"/>
            </a:lvl7pPr>
            <a:lvl8pPr marL="3199248" indent="0">
              <a:buNone/>
              <a:defRPr sz="2000"/>
            </a:lvl8pPr>
            <a:lvl9pPr marL="3656283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0" indent="0">
              <a:buNone/>
              <a:defRPr sz="1000"/>
            </a:lvl3pPr>
            <a:lvl4pPr marL="1371105" indent="0">
              <a:buNone/>
              <a:defRPr sz="900"/>
            </a:lvl4pPr>
            <a:lvl5pPr marL="1828141" indent="0">
              <a:buNone/>
              <a:defRPr sz="900"/>
            </a:lvl5pPr>
            <a:lvl6pPr marL="2285176" indent="0">
              <a:buNone/>
              <a:defRPr sz="900"/>
            </a:lvl6pPr>
            <a:lvl7pPr marL="2742213" indent="0">
              <a:buNone/>
              <a:defRPr sz="900"/>
            </a:lvl7pPr>
            <a:lvl8pPr marL="3199248" indent="0">
              <a:buNone/>
              <a:defRPr sz="900"/>
            </a:lvl8pPr>
            <a:lvl9pPr marL="365628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E366C-C7D8-476C-8913-F7746D7D30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7620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7" tIns="45705" rIns="91407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7" tIns="45705" rIns="91407" bIns="4570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7" tIns="45705" rIns="91407" bIns="45705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7" tIns="45705" rIns="91407" bIns="45705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7" tIns="45705" rIns="91407" bIns="45705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fld id="{3A997A96-10E6-4A46-AEC2-D57267166F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5pPr>
      <a:lvl6pPr marL="457035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6pPr>
      <a:lvl7pPr marL="91407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7pPr>
      <a:lvl8pPr marL="1371105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8pPr>
      <a:lvl9pPr marL="1828141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274E75"/>
          </a:solidFill>
          <a:latin typeface="Impact" pitchFamily="34" charset="0"/>
        </a:defRPr>
      </a:lvl9pPr>
    </p:titleStyle>
    <p:bodyStyle>
      <a:lvl1pPr marL="342777" indent="-342777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683" indent="-285646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2pPr>
      <a:lvl3pPr marL="1142589" indent="-228518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3pPr>
      <a:lvl4pPr marL="1599624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4pPr>
      <a:lvl5pPr marL="2056659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5pPr>
      <a:lvl6pPr marL="2513694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6pPr>
      <a:lvl7pPr marL="2970729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7pPr>
      <a:lvl8pPr marL="3427766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8pPr>
      <a:lvl9pPr marL="3884802" indent="-228518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0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5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1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76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3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48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83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fip.kpmo.ru/" TargetMode="External"/><Relationship Id="rId2" Type="http://schemas.openxmlformats.org/officeDocument/2006/relationships/hyperlink" Target="http://ipk74.ru/set-npp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mc.chel-edu.ru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57298"/>
            <a:ext cx="9001156" cy="271464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Результаты внешней оценки образовательных результатов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(ВПР, НИКО, РИКО, ОГЭ, ЕГЭ)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через призму модуля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МСОКО АИС СГО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57224" y="5000636"/>
            <a:ext cx="7358082" cy="2405082"/>
          </a:xfrm>
        </p:spPr>
        <p:txBody>
          <a:bodyPr/>
          <a:lstStyle/>
          <a:p>
            <a:pPr algn="ctr"/>
            <a:r>
              <a:rPr lang="ru-RU" sz="3600" dirty="0" smtClean="0"/>
              <a:t>(3 направление)</a:t>
            </a:r>
            <a:endParaRPr lang="ru-RU" sz="3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7248" cy="15596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Создание системы оценки достижения планируемых  результатов освоения  основной ОП через модуль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МСОКО в рамках внешней экспертизы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178592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/>
              <a:t>1.Оценка </a:t>
            </a:r>
            <a:r>
              <a:rPr lang="ru-RU" b="1" i="1" dirty="0" smtClean="0">
                <a:solidFill>
                  <a:srgbClr val="FF0000"/>
                </a:solidFill>
              </a:rPr>
              <a:t>предметных</a:t>
            </a:r>
            <a:r>
              <a:rPr lang="ru-RU" b="1" i="1" dirty="0" smtClean="0"/>
              <a:t> и </a:t>
            </a:r>
            <a:r>
              <a:rPr lang="ru-RU" b="1" i="1" u="sng" dirty="0" err="1" smtClean="0"/>
              <a:t>метапредметных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УУД </a:t>
            </a:r>
            <a:r>
              <a:rPr lang="ru-RU" b="1" i="1" dirty="0" smtClean="0"/>
              <a:t>обучающихся </a:t>
            </a:r>
            <a:r>
              <a:rPr lang="ru-RU" b="1" dirty="0" smtClean="0"/>
              <a:t>на различных этапах обучения</a:t>
            </a:r>
            <a:r>
              <a:rPr lang="ru-RU" b="1" i="1" dirty="0" smtClean="0"/>
              <a:t> </a:t>
            </a:r>
            <a:r>
              <a:rPr lang="ru-RU" b="1" dirty="0" smtClean="0"/>
              <a:t>как основа их итоговой аттестации;</a:t>
            </a:r>
            <a:endParaRPr lang="ru-RU" dirty="0" smtClean="0"/>
          </a:p>
          <a:p>
            <a:r>
              <a:rPr lang="ru-RU" b="1" dirty="0" smtClean="0"/>
              <a:t>2.Оценка результатов деятельности </a:t>
            </a:r>
            <a:r>
              <a:rPr lang="ru-RU" b="1" i="1" dirty="0" smtClean="0"/>
              <a:t>педагогических кадров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по соответствию качества образования требованиям </a:t>
            </a:r>
            <a:r>
              <a:rPr lang="ru-RU" b="1" dirty="0" smtClean="0"/>
              <a:t>ФГОС как основа аттестационных процедур;</a:t>
            </a:r>
            <a:endParaRPr lang="ru-RU" dirty="0" smtClean="0"/>
          </a:p>
          <a:p>
            <a:r>
              <a:rPr lang="ru-RU" b="1" dirty="0" smtClean="0"/>
              <a:t>3.Оценка результатов деятельности </a:t>
            </a:r>
            <a:r>
              <a:rPr lang="ru-RU" b="1" i="1" dirty="0" smtClean="0">
                <a:solidFill>
                  <a:srgbClr val="FF0000"/>
                </a:solidFill>
              </a:rPr>
              <a:t>образовательной организации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по показателям качества образования как основа </a:t>
            </a:r>
            <a:r>
              <a:rPr lang="ru-RU" b="1" dirty="0" err="1" smtClean="0"/>
              <a:t>аккредитационных</a:t>
            </a:r>
            <a:r>
              <a:rPr lang="ru-RU" b="1" dirty="0" smtClean="0"/>
              <a:t> процедур.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5334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Основная идея проекта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     </a:t>
            </a:r>
          </a:p>
          <a:p>
            <a:r>
              <a:rPr lang="ru-RU" dirty="0" smtClean="0"/>
              <a:t>Развитие системы оценки качества образования и её информационной прозрачности через </a:t>
            </a:r>
            <a:r>
              <a:rPr lang="ru-RU" dirty="0" smtClean="0">
                <a:solidFill>
                  <a:srgbClr val="FF0000"/>
                </a:solidFill>
              </a:rPr>
              <a:t>обеспечение надежной и актуальной информацией процессов принятия решений </a:t>
            </a:r>
            <a:r>
              <a:rPr lang="ru-RU" dirty="0" smtClean="0"/>
              <a:t>руководителей и работников системы образования, а также потребителей образовательных услуг для достижения высокого качества образования. 	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33400"/>
          </a:xfrm>
        </p:spPr>
        <p:txBody>
          <a:bodyPr/>
          <a:lstStyle/>
          <a:p>
            <a:r>
              <a:rPr lang="ru-RU" dirty="0" smtClean="0"/>
              <a:t>Цель работы опорных площадок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00174"/>
            <a:ext cx="7772400" cy="5715000"/>
          </a:xfrm>
        </p:spPr>
        <p:txBody>
          <a:bodyPr/>
          <a:lstStyle/>
          <a:p>
            <a:r>
              <a:rPr lang="ru-RU" dirty="0" smtClean="0"/>
              <a:t>    Создание </a:t>
            </a:r>
            <a:r>
              <a:rPr lang="ru-RU" dirty="0" smtClean="0"/>
              <a:t>системы управления качеством образования на основе объективной внешней оценки освоения образовательных программ.</a:t>
            </a:r>
          </a:p>
          <a:p>
            <a:endParaRPr lang="ru-RU" dirty="0" smtClean="0"/>
          </a:p>
          <a:p>
            <a:r>
              <a:rPr lang="ru-RU" dirty="0" smtClean="0"/>
              <a:t>	</a:t>
            </a:r>
            <a:r>
              <a:rPr lang="ru-RU" dirty="0" smtClean="0">
                <a:solidFill>
                  <a:srgbClr val="FF0000"/>
                </a:solidFill>
              </a:rPr>
              <a:t>В перспективе:</a:t>
            </a:r>
            <a:r>
              <a:rPr lang="ru-RU" dirty="0" smtClean="0"/>
              <a:t> Интеграция </a:t>
            </a:r>
            <a:r>
              <a:rPr lang="ru-RU" dirty="0" smtClean="0"/>
              <a:t>внутренней и внешней системы оценки качества образования в ОО, муниципальной системе оценки качества образования как ресурс управления качеством образования, обеспечивающий его рост.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533400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000" dirty="0" smtClean="0"/>
          </a:p>
          <a:p>
            <a:r>
              <a:rPr lang="ru-RU" sz="2000" dirty="0" smtClean="0"/>
              <a:t> – проведение на регулярной основе внешней оценки уровня освоения обучающимися образовательных программ общего образования с использованием  возможностей информационной </a:t>
            </a:r>
            <a:r>
              <a:rPr lang="ru-RU" sz="2000" dirty="0" smtClean="0"/>
              <a:t>системы и модуля МСОКО; </a:t>
            </a:r>
            <a:endParaRPr lang="ru-RU" sz="2000" dirty="0" smtClean="0"/>
          </a:p>
          <a:p>
            <a:r>
              <a:rPr lang="ru-RU" sz="2000" dirty="0" smtClean="0"/>
              <a:t>– анализ результатов внешней оценки качества образования с целью коррекции «проблемных компонентов» с помощью ресурсов модуля МСОКО АИС СГО; </a:t>
            </a:r>
          </a:p>
          <a:p>
            <a:r>
              <a:rPr lang="ru-RU" sz="2000" dirty="0" smtClean="0"/>
              <a:t>-  информационно-аналитическое обеспечение принятия управленческих решений по разработке, коррекции и реализации образовательной программы; </a:t>
            </a:r>
          </a:p>
          <a:p>
            <a:r>
              <a:rPr lang="ru-RU" sz="2000" dirty="0" smtClean="0"/>
              <a:t>– повышение результативности освоения образовательных программ обучающимися по итогам исследований независимой оценки качества образования. 	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Насколько эффективно использование модуля МСОКО в данном направлении?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037" t="11329" r="19301" b="6971"/>
          <a:stretch>
            <a:fillRect/>
          </a:stretch>
        </p:blipFill>
        <p:spPr bwMode="auto">
          <a:xfrm>
            <a:off x="0" y="34613"/>
            <a:ext cx="9144000" cy="692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9512" y="3429000"/>
            <a:ext cx="316835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334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Прогноз результатов ОГЭ (на основе результатов обучения за 2 года)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500702"/>
            <a:ext cx="8215338" cy="1166802"/>
          </a:xfrm>
        </p:spPr>
        <p:txBody>
          <a:bodyPr/>
          <a:lstStyle/>
          <a:p>
            <a:r>
              <a:rPr lang="ru-RU" dirty="0" smtClean="0"/>
              <a:t>     Позволяет прогнозировать результаты ОГЭ и проблемные компоненты по предметам. Прогноз диапазона баллов и приблизительный балл.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724" t="24440" r="23370" b="36202"/>
          <a:stretch>
            <a:fillRect/>
          </a:stretch>
        </p:blipFill>
        <p:spPr bwMode="auto">
          <a:xfrm>
            <a:off x="0" y="1285860"/>
            <a:ext cx="914400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3214686"/>
            <a:ext cx="1357322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214686"/>
            <a:ext cx="857256" cy="19288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857364"/>
            <a:ext cx="1643042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58016" y="2500306"/>
            <a:ext cx="857256" cy="2857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786322"/>
            <a:ext cx="914400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4262438"/>
            <a:ext cx="7358114" cy="2595562"/>
          </a:xfrm>
        </p:spPr>
        <p:txBody>
          <a:bodyPr/>
          <a:lstStyle/>
          <a:p>
            <a:r>
              <a:rPr lang="ru-RU" dirty="0" smtClean="0"/>
              <a:t>    Динамика </a:t>
            </a:r>
            <a:r>
              <a:rPr lang="ru-RU" dirty="0" err="1" smtClean="0"/>
              <a:t>обученности</a:t>
            </a:r>
            <a:r>
              <a:rPr lang="ru-RU" dirty="0" smtClean="0"/>
              <a:t> учащихся за два года,  прогнозные данные по результатам ОГЭ по классу.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lum bright="-10000" contrast="10000"/>
          </a:blip>
          <a:srcRect l="15886" t="29946" r="16373" b="35908"/>
          <a:stretch>
            <a:fillRect/>
          </a:stretch>
        </p:blipFill>
        <p:spPr bwMode="auto">
          <a:xfrm>
            <a:off x="0" y="1000108"/>
            <a:ext cx="91440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037" t="11329" r="19301" b="6971"/>
          <a:stretch>
            <a:fillRect/>
          </a:stretch>
        </p:blipFill>
        <p:spPr bwMode="auto">
          <a:xfrm>
            <a:off x="0" y="-19483"/>
            <a:ext cx="9144000" cy="692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9512" y="4149080"/>
            <a:ext cx="3672408" cy="2088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42" y="1285860"/>
          <a:ext cx="8001058" cy="4734663"/>
        </p:xfrm>
        <a:graphic>
          <a:graphicData uri="http://schemas.openxmlformats.org/drawingml/2006/table">
            <a:tbl>
              <a:tblPr/>
              <a:tblGrid>
                <a:gridCol w="192512"/>
                <a:gridCol w="589688"/>
                <a:gridCol w="1094584"/>
                <a:gridCol w="1094584"/>
                <a:gridCol w="171938"/>
                <a:gridCol w="922646"/>
                <a:gridCol w="1094584"/>
                <a:gridCol w="197348"/>
                <a:gridCol w="897236"/>
                <a:gridCol w="460086"/>
                <a:gridCol w="1285852"/>
              </a:tblGrid>
              <a:tr h="705976">
                <a:tc gridSpan="11"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Результаты качества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подготовки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учащихся в ходе проведения всероссийских проверочных работ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892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62">
                <a:tc gridSpan="11"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полугодие 2017/2018 уч.год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291">
                <a:tc gridSpan="11"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Школа: 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МАОУ "СОШ № 15 г. Челябинска"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291">
                <a:tc gridSpan="11"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Уровень: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--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892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3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Класс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Количество учащихся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Количество тестируемых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Предмет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Уровень обученности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Качество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обученности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(%)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892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3396">
                <a:tc gridSpan="11"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/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71612"/>
            <a:ext cx="7772400" cy="3000396"/>
          </a:xfrm>
        </p:spPr>
        <p:txBody>
          <a:bodyPr/>
          <a:lstStyle/>
          <a:p>
            <a:r>
              <a:rPr lang="ru-RU" dirty="0" smtClean="0"/>
              <a:t>	Реализация федеральных государственных стандартов  требует изменения подходов к оцениванию образовательных результатов: </a:t>
            </a:r>
            <a:r>
              <a:rPr lang="ru-RU" dirty="0" smtClean="0">
                <a:solidFill>
                  <a:srgbClr val="FF0000"/>
                </a:solidFill>
              </a:rPr>
              <a:t>перехода от методологии контроля качества к методологии управления качеством образования</a:t>
            </a:r>
            <a:r>
              <a:rPr lang="ru-RU" dirty="0" smtClean="0"/>
              <a:t> на основе применения корректных оценочных процедур.</a:t>
            </a:r>
          </a:p>
          <a:p>
            <a:r>
              <a:rPr lang="ru-RU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121442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Последовательность   анализа</a:t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результатов внешней экспертизы качества образования</a:t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Содержимое 6"/>
          <p:cNvSpPr>
            <a:spLocks noGrp="1"/>
          </p:cNvSpPr>
          <p:nvPr>
            <p:ph idx="1"/>
          </p:nvPr>
        </p:nvSpPr>
        <p:spPr>
          <a:xfrm>
            <a:off x="928662" y="1643050"/>
            <a:ext cx="7772400" cy="5715000"/>
          </a:xfrm>
        </p:spPr>
        <p:txBody>
          <a:bodyPr/>
          <a:lstStyle/>
          <a:p>
            <a:endParaRPr lang="ru-RU" dirty="0" smtClean="0"/>
          </a:p>
          <a:p>
            <a:pPr marL="367349" indent="-367349">
              <a:buAutoNum type="arabicPeriod"/>
            </a:pPr>
            <a:r>
              <a:rPr lang="ru-RU" dirty="0" smtClean="0"/>
              <a:t>Этап определения результативности достижения образовательных результатов.</a:t>
            </a:r>
          </a:p>
          <a:p>
            <a:pPr marL="367349" indent="-367349">
              <a:buAutoNum type="arabicPeriod"/>
            </a:pPr>
            <a:r>
              <a:rPr lang="ru-RU" dirty="0" smtClean="0"/>
              <a:t>Этап определения уровня реализации учебных возможностей обучающихся (анализ прогноза и результатов индивидуальных достижений).</a:t>
            </a:r>
          </a:p>
          <a:p>
            <a:pPr marL="367349" indent="-367349">
              <a:buAutoNum type="arabicPeriod"/>
            </a:pPr>
            <a:r>
              <a:rPr lang="ru-RU" dirty="0" smtClean="0"/>
              <a:t>Этап проверки достоверности выставленных оценок (сопоставление внутренней и внешней оценки).</a:t>
            </a:r>
          </a:p>
          <a:p>
            <a:pPr marL="367349" indent="-367349">
              <a:buAutoNum type="arabicPeriod"/>
            </a:pPr>
            <a:r>
              <a:rPr lang="ru-RU" dirty="0" smtClean="0"/>
              <a:t>Этап определения ближайшей зоны развития и проблемных зон.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17634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Сетевой план-график выполнения работ 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по 3 направлению реализации проекта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 на 2018/2019 учебный год</a:t>
            </a:r>
            <a:r>
              <a:rPr lang="ru-RU" sz="28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+mn-lt"/>
              </a:rPr>
            </a:b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500174"/>
            <a:ext cx="7772400" cy="5715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214554"/>
          <a:ext cx="8501121" cy="3294636"/>
        </p:xfrm>
        <a:graphic>
          <a:graphicData uri="http://schemas.openxmlformats.org/drawingml/2006/table">
            <a:tbl>
              <a:tblPr/>
              <a:tblGrid>
                <a:gridCol w="2645109"/>
                <a:gridCol w="3941906"/>
                <a:gridCol w="1914106"/>
              </a:tblGrid>
              <a:tr h="71831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4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Создание нормативной базы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Положение об использовании модуля МСОКО АИС СГО в оценке качества освоения образовательных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программ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октябрь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Входной мониторинг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Самооценка состояния системы ВСОКО в ОО на основе модуля МСОКО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5334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Разработка программ семинаров для сетевого взаимодействия разных целевых групп и подготовка презентационного материала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357850"/>
        </p:xfrm>
        <a:graphic>
          <a:graphicData uri="http://schemas.openxmlformats.org/drawingml/2006/table">
            <a:tbl>
              <a:tblPr/>
              <a:tblGrid>
                <a:gridCol w="8072462"/>
                <a:gridCol w="1071538"/>
              </a:tblGrid>
              <a:tr h="9640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Онлайн-семинар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установочный для педагогов, руководителей школ, руководителей ГМО, проектных групп, специалистов управления образования по теме: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400" b="1" u="sng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Ревизия нормативной локальной базы общеобразовательной организации по использованию модуля МСОКО в оценке качества образования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октябрь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Семинар для родителей и обучающихся, социальных партнеров по теме: «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Педагогическая диагностика на основе модуля МСОКО как ресурс внешней оценки образовательных результатов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9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Семинар для руководителей школ, руководителей методических объединений, проектных групп, специалистов управления образования по теме: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Управление качеством образования на основе модуля МСОКО в образовательных организациях разных типов: опыт </a:t>
                      </a:r>
                      <a:r>
                        <a:rPr lang="ru-RU" sz="1400" b="1" u="sng" dirty="0">
                          <a:latin typeface="Times New Roman"/>
                          <a:ea typeface="Calibri"/>
                          <a:cs typeface="Times New Roman"/>
                        </a:rPr>
                        <a:t>ОО №№ 15, 82, 95</a:t>
                      </a:r>
                      <a:r>
                        <a:rPr lang="ru-RU" sz="1400" b="1" u="sng" dirty="0" smtClean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Проблемы 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и трудности, пути преодоления, позитивные результаты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Семинар-практикум для педагогов ОО разных типов по теме: «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Анализ и интерпретация результатов диагностической работы на основе модуля МСОКО АИС СГО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Семинар - круглый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стол для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педагогов, руководителей школ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 руководителей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методических объединений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200" b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пилотных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площадок, специалистов управления образования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 родителей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, обучающихся, социальных партнёров по теме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: «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Реализация механизмов взаимодействия обучающихся, родителей, педагогического коллектива, руководства образовательной организацией, специалистов управления образования по внедрению технологий объективного оценивания на основе модуля МСОКО АИС </a:t>
                      </a:r>
                      <a:r>
                        <a:rPr lang="ru-RU" sz="1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СГО в 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целях повышения </a:t>
                      </a:r>
                      <a:r>
                        <a:rPr lang="ru-RU" sz="1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результатов индивидуальных </a:t>
                      </a:r>
                      <a:r>
                        <a:rPr lang="ru-RU" sz="1400" b="1" u="sng" dirty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образовательных достижений обучающихся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7" y="857232"/>
          <a:ext cx="8358246" cy="4539111"/>
        </p:xfrm>
        <a:graphic>
          <a:graphicData uri="http://schemas.openxmlformats.org/drawingml/2006/table">
            <a:tbl>
              <a:tblPr/>
              <a:tblGrid>
                <a:gridCol w="2394733"/>
                <a:gridCol w="4331061"/>
                <a:gridCol w="1632452"/>
              </a:tblGrid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Консультирование ОО – 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сетевых партнеров</a:t>
                      </a:r>
                      <a:endParaRPr lang="ru-RU" sz="16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</a:t>
                      </a:r>
                      <a:r>
                        <a:rPr lang="ru-RU" sz="1600" b="1" dirty="0" err="1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онлайн-консультаций</a:t>
                      </a: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 вопросам внедрения модуля МСОКО АИС СГО в систему ВСОКО ОО, обучение педагогов технологиям объективного оценивания через участие педагогов в региональной методический сети </a:t>
                      </a:r>
                      <a:r>
                        <a:rPr lang="ru-RU" sz="1600" b="1" u="sng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http://ipk74.ru/set-npp/</a:t>
                      </a:r>
                      <a:r>
                        <a:rPr lang="ru-RU" sz="1600" b="1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b="1" dirty="0" smtClean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федеральной методической сети </a:t>
                      </a:r>
                      <a:r>
                        <a:rPr lang="ru-RU" sz="1600" b="1" u="sng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http://fip.kpmo.ru/</a:t>
                      </a: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b="1" dirty="0" smtClean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муниципальной методической сети </a:t>
                      </a:r>
                      <a:r>
                        <a:rPr lang="ru-RU" sz="1600" b="1" u="sng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http://umc.chel-edu.ru/</a:t>
                      </a:r>
                      <a:endParaRPr lang="ru-RU" sz="1400" b="1" dirty="0" smtClean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течение года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0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Повышение квалификации администрации и педагогов ОО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Курсы повышения квалификации по работе с модулем МСОКО АИС СГО на базе МБУ ДПО ЦРО по запросу ОО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февраль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6" y="285728"/>
          <a:ext cx="9001154" cy="6361749"/>
        </p:xfrm>
        <a:graphic>
          <a:graphicData uri="http://schemas.openxmlformats.org/drawingml/2006/table">
            <a:tbl>
              <a:tblPr/>
              <a:tblGrid>
                <a:gridCol w="2357453"/>
                <a:gridCol w="5214974"/>
                <a:gridCol w="1428727"/>
              </a:tblGrid>
              <a:tr h="897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Проведение онлайн-педсовета по обобщению опыта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Проведение онлайн-педсовета по обобщению опыта по направлениюв рамках реализации проекта по теме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«Принятие эффективныхуправленческих решений на основе результатов муниципальныхдиагностических работ: опыт, проблемы, пути решения»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Создание единого банка данных в рамках реализации инновационных практик оценивания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Создание единого банка данных по процедурам, механизмам, критериям оценивания диагностических контрольных работ и т.д.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 течение года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750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Распространение практики реализации инновационных технологий оценивания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Участие в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международной научно-практической конференции «Формирование системы оценки качества образования с использованием возможностей информационных систем»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март 2019 г.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9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Создание методических рекомендаций, разработка научно-методических материалов,оформление публикаций на сайте ОО, в общественных газетных изданиях региона,педагогических журналах по направлению реализации проекта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 течение года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Подготовка статьи по результатам деятельности в рамках направления проекта в сборник МБУ ДПО ЦРО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до 01.06.2018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Создание презентации (или видеоролика), отражающего опыт работы ОО  по реализации инновационного проекта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3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Информирование общественности о реализации инновационного проекта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Информирование педагогической общественности о целях, задачах, ходе реализации и итогахинновационного проекта по направлению деятельности на сайте ОО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 течение года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9" marR="55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5334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Планируемые результаты работы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опорных площадок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71612"/>
            <a:ext cx="7786710" cy="490538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Повышение  качества образовательных результатов обучающихся.</a:t>
            </a:r>
          </a:p>
          <a:p>
            <a:pPr marL="457200" indent="-457200">
              <a:buAutoNum type="arabicPeriod"/>
            </a:pPr>
            <a:r>
              <a:rPr lang="ru-RU" dirty="0" smtClean="0"/>
              <a:t>Повышение компетентности педагогов в вопросах оценки качества образования,  управленческой компетентности администраций школ.</a:t>
            </a:r>
          </a:p>
          <a:p>
            <a:pPr marL="457200" indent="-457200">
              <a:buAutoNum type="arabicPeriod"/>
            </a:pPr>
            <a:r>
              <a:rPr lang="ru-RU" dirty="0" smtClean="0"/>
              <a:t>Создание единого банка данных по процедурам, механизмам</a:t>
            </a:r>
            <a:r>
              <a:rPr lang="ru-RU" smtClean="0"/>
              <a:t>, </a:t>
            </a:r>
            <a:r>
              <a:rPr lang="ru-RU" smtClean="0"/>
              <a:t>критериям… </a:t>
            </a:r>
            <a:r>
              <a:rPr lang="ru-RU" dirty="0" smtClean="0"/>
              <a:t>оценивания. </a:t>
            </a:r>
          </a:p>
          <a:p>
            <a:pPr marL="457200" indent="-457200">
              <a:buAutoNum type="arabicPeriod"/>
            </a:pPr>
            <a:r>
              <a:rPr lang="ru-RU" dirty="0" smtClean="0"/>
              <a:t>Разработка научно-методических продуктов  по реализуемому направлению работы опорных площадок.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43050"/>
            <a:ext cx="7772400" cy="478634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	Модуль МСОКО АИС СГО - это «встроенный» контроль за качеством </a:t>
            </a:r>
            <a:r>
              <a:rPr lang="ru-RU" dirty="0" smtClean="0"/>
              <a:t>собираемых данных и качеством информации об образовательных результатах, систематическое отслеживание и анализ состояния системы образования в образовательном учреждении </a:t>
            </a:r>
            <a:r>
              <a:rPr lang="ru-RU" dirty="0" smtClean="0">
                <a:solidFill>
                  <a:srgbClr val="FF0000"/>
                </a:solidFill>
              </a:rPr>
              <a:t>для принятия обоснованных и своевременных управленческих решений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МСОКО предоставляет широкие возможности по автоматизации расчета показателей качества образования: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329642" cy="4525963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автоматизированный расчет показателей качества образования (уровни школы/муниципалитета/региона);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отчетов об уровне учебных достижений обучающихся, о результатах обучения в классе и в школе в целом;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выявление «проблемных компонентов», влияющих на качество образования, учет динамики их проявления;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возможность отслеживания динамики «проблемных компонентов» для своевременного реагирования на отклонения от заданных параметров;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прогноз повышения качества образования и планирование управленческих действий по реализации этого прогноза;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прогноза результатов государственных экзаменов;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проведение и анализ мониторинговых работ различного уровня на уровне параллели классов и школы;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расчет рейтингов школ на уровне района, рейтингов муниципалитетов на уровне региона.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МСОКО  позволяет: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429684" cy="452596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родителям </a:t>
            </a:r>
            <a:r>
              <a:rPr lang="ru-RU" sz="2400" b="1" dirty="0" smtClean="0"/>
              <a:t>обучающихся отслеживать уровень индивидуальных достижений своего ребенка относительно результатов достижений всего класса, включая прогноз результатов государственных экзаменов;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администрации школ </a:t>
            </a:r>
            <a:r>
              <a:rPr lang="ru-RU" sz="2400" b="1" dirty="0" smtClean="0"/>
              <a:t>иметь полный, достоверный и объективный аналитический отчет о качестве образования и своевременно реагировать на отклонения от заданных параметров;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сформировать прогноз </a:t>
            </a:r>
            <a:r>
              <a:rPr lang="ru-RU" sz="2400" b="1" dirty="0" smtClean="0"/>
              <a:t>повышения качества образования и </a:t>
            </a:r>
            <a:r>
              <a:rPr lang="ru-RU" sz="2400" b="1" dirty="0" smtClean="0">
                <a:solidFill>
                  <a:srgbClr val="FF0000"/>
                </a:solidFill>
              </a:rPr>
              <a:t>спланировать управленческие действия по реализации этого прогноза.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143000"/>
            <a:ext cx="7772400" cy="5715000"/>
          </a:xfrm>
        </p:spPr>
        <p:txBody>
          <a:bodyPr/>
          <a:lstStyle/>
          <a:p>
            <a:r>
              <a:rPr lang="ru-RU" dirty="0" smtClean="0"/>
              <a:t>Как </a:t>
            </a:r>
            <a:r>
              <a:rPr lang="ru-RU" dirty="0" smtClean="0">
                <a:solidFill>
                  <a:srgbClr val="FF0000"/>
                </a:solidFill>
              </a:rPr>
              <a:t>эффективный  инструмент внутренней системы оценки </a:t>
            </a:r>
            <a:r>
              <a:rPr lang="ru-RU" dirty="0" smtClean="0"/>
              <a:t>модуль МСОКО информационно обеспечивает </a:t>
            </a:r>
            <a:r>
              <a:rPr lang="ru-RU" u="sng" dirty="0" smtClean="0"/>
              <a:t>управление качеством образования в школе</a:t>
            </a:r>
            <a:r>
              <a:rPr lang="ru-RU" dirty="0" smtClean="0"/>
              <a:t>, основанное на систематическом </a:t>
            </a:r>
            <a:r>
              <a:rPr lang="ru-RU" i="1" dirty="0" smtClean="0"/>
              <a:t>анализе достижения планируемых результатов</a:t>
            </a:r>
            <a:r>
              <a:rPr lang="ru-RU" dirty="0" smtClean="0"/>
              <a:t> и </a:t>
            </a:r>
            <a:r>
              <a:rPr lang="ru-RU" i="1" dirty="0" smtClean="0"/>
              <a:t>качества реализации образовательной программы</a:t>
            </a:r>
            <a:r>
              <a:rPr lang="ru-RU" dirty="0" smtClean="0"/>
              <a:t>.	</a:t>
            </a:r>
          </a:p>
          <a:p>
            <a:r>
              <a:rPr lang="ru-RU" dirty="0" smtClean="0"/>
              <a:t>Но модуль может использоваться и как </a:t>
            </a:r>
            <a:r>
              <a:rPr lang="ru-RU" dirty="0" smtClean="0">
                <a:solidFill>
                  <a:srgbClr val="FF0000"/>
                </a:solidFill>
              </a:rPr>
              <a:t>эффективный  инструмент внешней системы оценки  качества </a:t>
            </a:r>
            <a:r>
              <a:rPr lang="ru-RU" dirty="0" smtClean="0">
                <a:solidFill>
                  <a:srgbClr val="FF0000"/>
                </a:solidFill>
              </a:rPr>
              <a:t>образования, выполняя те же функции.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2857488" y="1571612"/>
            <a:ext cx="578989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2800" dirty="0">
                <a:solidFill>
                  <a:srgbClr val="C00000"/>
                </a:solidFill>
                <a:latin typeface="Tahoma" pitchFamily="34" charset="0"/>
              </a:rPr>
              <a:t>    </a:t>
            </a:r>
            <a:endParaRPr lang="ru-RU" altLang="ru-RU" sz="280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just" eaLnBrk="1" hangingPunct="1"/>
            <a:r>
              <a:rPr lang="ru-RU" altLang="ru-RU" sz="2400" dirty="0" smtClean="0">
                <a:solidFill>
                  <a:srgbClr val="C00000"/>
                </a:solidFill>
                <a:latin typeface="Tahoma" pitchFamily="34" charset="0"/>
              </a:rPr>
              <a:t>Внутренняя </a:t>
            </a:r>
            <a:r>
              <a:rPr lang="ru-RU" altLang="ru-RU" sz="2400" dirty="0">
                <a:solidFill>
                  <a:srgbClr val="C00000"/>
                </a:solidFill>
                <a:latin typeface="Tahoma" pitchFamily="34" charset="0"/>
              </a:rPr>
              <a:t>оценка </a:t>
            </a:r>
            <a:r>
              <a:rPr lang="ru-RU" altLang="ru-RU" sz="2400" dirty="0">
                <a:solidFill>
                  <a:srgbClr val="000000"/>
                </a:solidFill>
                <a:latin typeface="Tahoma" pitchFamily="34" charset="0"/>
              </a:rPr>
              <a:t>строится на </a:t>
            </a:r>
            <a:r>
              <a:rPr lang="ru-RU" altLang="ru-RU" sz="2400" b="1" dirty="0">
                <a:latin typeface="Tahoma" pitchFamily="34" charset="0"/>
              </a:rPr>
              <a:t>той же</a:t>
            </a:r>
            <a:r>
              <a:rPr lang="ru-RU" altLang="ru-RU" sz="2400" b="1" dirty="0">
                <a:solidFill>
                  <a:srgbClr val="00B050"/>
                </a:solidFill>
                <a:latin typeface="Tahoma" pitchFamily="34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  <a:latin typeface="Tahoma" pitchFamily="34" charset="0"/>
              </a:rPr>
              <a:t>содержательной и критериальной основе, что и </a:t>
            </a:r>
            <a:r>
              <a:rPr lang="ru-RU" altLang="ru-RU" sz="2400" dirty="0">
                <a:solidFill>
                  <a:srgbClr val="C00000"/>
                </a:solidFill>
                <a:latin typeface="Tahoma" pitchFamily="34" charset="0"/>
              </a:rPr>
              <a:t>внешняя </a:t>
            </a:r>
            <a:r>
              <a:rPr lang="ru-RU" altLang="ru-RU" sz="2400" dirty="0">
                <a:solidFill>
                  <a:srgbClr val="000000"/>
                </a:solidFill>
                <a:latin typeface="Tahoma" pitchFamily="34" charset="0"/>
              </a:rPr>
              <a:t>– на основе планируемых результатов освоения основной образовательной </a:t>
            </a:r>
            <a:r>
              <a:rPr lang="ru-RU" altLang="ru-RU" sz="2400" dirty="0" smtClean="0">
                <a:solidFill>
                  <a:srgbClr val="000000"/>
                </a:solidFill>
                <a:latin typeface="Tahoma" pitchFamily="34" charset="0"/>
              </a:rPr>
              <a:t>программы: </a:t>
            </a:r>
            <a:r>
              <a:rPr lang="ru-RU" altLang="ru-RU" sz="2400" dirty="0" smtClean="0">
                <a:solidFill>
                  <a:srgbClr val="FF0000"/>
                </a:solidFill>
                <a:latin typeface="Tahoma" pitchFamily="34" charset="0"/>
              </a:rPr>
              <a:t>контролируемые элементы </a:t>
            </a:r>
            <a:r>
              <a:rPr lang="ru-RU" altLang="ru-RU" sz="2400" dirty="0" smtClean="0">
                <a:solidFill>
                  <a:srgbClr val="000000"/>
                </a:solidFill>
                <a:latin typeface="Tahoma" pitchFamily="34" charset="0"/>
              </a:rPr>
              <a:t>содержания образования и </a:t>
            </a:r>
            <a:r>
              <a:rPr lang="ru-RU" altLang="ru-RU" sz="2400" dirty="0" smtClean="0">
                <a:solidFill>
                  <a:srgbClr val="FF0000"/>
                </a:solidFill>
                <a:latin typeface="Tahoma" pitchFamily="34" charset="0"/>
              </a:rPr>
              <a:t>проверяемые умения. </a:t>
            </a:r>
            <a:endParaRPr lang="ru-RU" altLang="ru-RU" sz="24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85786" y="0"/>
            <a:ext cx="8686800" cy="838200"/>
          </a:xfrm>
          <a:prstGeom prst="rect">
            <a:avLst/>
          </a:prstGeom>
        </p:spPr>
        <p:txBody>
          <a:bodyPr rtlCol="0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КЭС</a:t>
            </a:r>
            <a:r>
              <a:rPr kumimoji="0" lang="en-US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онтролируемый 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лемент 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</a:t>
            </a: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одержания</a:t>
            </a:r>
            <a:b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(опорный учебный материал)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4282" y="5500702"/>
            <a:ext cx="8929718" cy="105251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КПУ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роверяемых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мений</a:t>
            </a:r>
            <a:b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(опорных учебных действий)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928670"/>
            <a:ext cx="1285884" cy="174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90488" y="3105150"/>
            <a:ext cx="233837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altLang="ru-RU" sz="2000" b="1" dirty="0">
                <a:solidFill>
                  <a:srgbClr val="16537F"/>
                </a:solidFill>
              </a:rPr>
              <a:t>ФГБНУ </a:t>
            </a:r>
          </a:p>
          <a:p>
            <a:pPr algn="r"/>
            <a:r>
              <a:rPr lang="ru-RU" altLang="ru-RU" sz="2000" b="1" dirty="0">
                <a:solidFill>
                  <a:srgbClr val="16537F"/>
                </a:solidFill>
              </a:rPr>
              <a:t>«Федеральный институт педагогических измерений</a:t>
            </a:r>
            <a:r>
              <a:rPr lang="ru-RU" altLang="ru-RU" b="1" dirty="0">
                <a:solidFill>
                  <a:srgbClr val="333F50"/>
                </a:solidFill>
              </a:rPr>
              <a:t>»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3318570"/>
            <a:ext cx="5119688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n-lt"/>
              </a:rPr>
              <a:t>Управление  качеством образования  — </a:t>
            </a:r>
            <a:r>
              <a:rPr lang="ru-RU" sz="2400" b="1" dirty="0">
                <a:solidFill>
                  <a:srgbClr val="FF0000"/>
                </a:solidFill>
                <a:latin typeface="+mn-lt"/>
              </a:rPr>
              <a:t>воздействие на отклонение от заданных параметров</a:t>
            </a:r>
            <a:r>
              <a:rPr lang="ru-RU" sz="2400" b="1" dirty="0">
                <a:latin typeface="+mn-lt"/>
              </a:rPr>
              <a:t>, определенных политикой в области качества образования.</a:t>
            </a:r>
            <a:br>
              <a:rPr lang="ru-RU" sz="2400" b="1" dirty="0">
                <a:latin typeface="+mn-lt"/>
              </a:rPr>
            </a:br>
            <a:r>
              <a:rPr lang="ru-RU" sz="2400" b="1" dirty="0">
                <a:latin typeface="+mn-lt"/>
              </a:rPr>
              <a:t/>
            </a:r>
            <a:br>
              <a:rPr lang="ru-RU" sz="2400" b="1" dirty="0">
                <a:latin typeface="+mn-lt"/>
              </a:rPr>
            </a:br>
            <a:endParaRPr lang="ru-RU" sz="2400" b="1" dirty="0">
              <a:latin typeface="+mn-lt"/>
            </a:endParaRP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425052" y="554038"/>
            <a:ext cx="550427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b="1" dirty="0"/>
              <a:t>Управление в образовании представляет собой целенаправленное, сознательное </a:t>
            </a:r>
            <a:r>
              <a:rPr lang="ru-RU" altLang="ru-RU" sz="2400" b="1" dirty="0">
                <a:solidFill>
                  <a:srgbClr val="FF0000"/>
                </a:solidFill>
              </a:rPr>
              <a:t>воздействие</a:t>
            </a:r>
            <a:r>
              <a:rPr lang="ru-RU" altLang="ru-RU" sz="2400" b="1" dirty="0"/>
              <a:t> </a:t>
            </a:r>
            <a:r>
              <a:rPr lang="ru-RU" altLang="ru-RU" sz="2400" b="1" dirty="0">
                <a:solidFill>
                  <a:srgbClr val="FF0000"/>
                </a:solidFill>
              </a:rPr>
              <a:t>на  участников </a:t>
            </a:r>
            <a:r>
              <a:rPr lang="ru-RU" altLang="ru-RU" sz="2400" b="1" dirty="0"/>
              <a:t> педагогического процесса с целью повышения качества </a:t>
            </a:r>
            <a:r>
              <a:rPr lang="ru-RU" altLang="ru-RU" sz="2400" b="1" dirty="0" smtClean="0"/>
              <a:t>образования</a:t>
            </a:r>
            <a:r>
              <a:rPr lang="ru-RU" altLang="ru-RU" sz="2400" b="1" dirty="0"/>
              <a:t>.</a:t>
            </a:r>
          </a:p>
        </p:txBody>
      </p:sp>
      <p:pic>
        <p:nvPicPr>
          <p:cNvPr id="28676" name="Рисунок 3"/>
          <p:cNvPicPr>
            <a:picLocks noChangeAspect="1"/>
          </p:cNvPicPr>
          <p:nvPr/>
        </p:nvPicPr>
        <p:blipFill>
          <a:blip r:embed="rId2"/>
          <a:srcRect l="39458" t="46616" r="38725" b="29167"/>
          <a:stretch>
            <a:fillRect/>
          </a:stretch>
        </p:blipFill>
        <p:spPr bwMode="auto">
          <a:xfrm>
            <a:off x="5757278" y="785794"/>
            <a:ext cx="2958126" cy="201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00438"/>
            <a:ext cx="3500461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642910" y="1500174"/>
            <a:ext cx="7786742" cy="4857750"/>
            <a:chOff x="578069" y="1617710"/>
            <a:chExt cx="8019393" cy="4857786"/>
          </a:xfrm>
        </p:grpSpPr>
        <p:graphicFrame>
          <p:nvGraphicFramePr>
            <p:cNvPr id="15" name="Схема 14"/>
            <p:cNvGraphicFramePr/>
            <p:nvPr/>
          </p:nvGraphicFramePr>
          <p:xfrm>
            <a:off x="578069" y="1617710"/>
            <a:ext cx="8019393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Скругленный прямоугольник 7"/>
            <p:cNvSpPr/>
            <p:nvPr/>
          </p:nvSpPr>
          <p:spPr>
            <a:xfrm>
              <a:off x="3519466" y="6248482"/>
              <a:ext cx="1871509" cy="22701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rgbClr val="C00000"/>
                  </a:solidFill>
                </a:rPr>
                <a:t>ООП 8.04.2015</a:t>
              </a:r>
            </a:p>
          </p:txBody>
        </p:sp>
      </p:grpSp>
      <p:sp>
        <p:nvSpPr>
          <p:cNvPr id="35843" name="Номер слайда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586754-516F-4EAD-8266-7E0A8F076BD6}" type="slidenum">
              <a:rPr lang="ru-RU" altLang="ru-RU">
                <a:solidFill>
                  <a:srgbClr val="D38E27"/>
                </a:solidFill>
                <a:latin typeface="Tahoma" pitchFamily="34" charset="0"/>
              </a:rPr>
              <a:pPr/>
              <a:t>9</a:t>
            </a:fld>
            <a:endParaRPr lang="ru-RU" altLang="ru-RU">
              <a:solidFill>
                <a:srgbClr val="D38E27"/>
              </a:solidFill>
              <a:latin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428604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b="1" i="1" dirty="0" smtClean="0">
                <a:solidFill>
                  <a:srgbClr val="C00000"/>
                </a:solidFill>
                <a:latin typeface="Tahoma" panose="020B0604030504040204" pitchFamily="34" charset="0"/>
                <a:cs typeface="+mn-cs"/>
              </a:rPr>
              <a:t>Система </a:t>
            </a:r>
            <a:r>
              <a:rPr lang="ru-RU" altLang="ru-RU" sz="3200" b="1" i="1" dirty="0">
                <a:solidFill>
                  <a:srgbClr val="C00000"/>
                </a:solidFill>
                <a:latin typeface="Tahoma" panose="020B0604030504040204" pitchFamily="34" charset="0"/>
                <a:cs typeface="+mn-cs"/>
              </a:rPr>
              <a:t>оценки </a:t>
            </a:r>
            <a:r>
              <a:rPr lang="ru-RU" altLang="ru-RU" sz="3200" b="1" i="1" dirty="0" smtClean="0">
                <a:solidFill>
                  <a:srgbClr val="C00000"/>
                </a:solidFill>
                <a:latin typeface="Tahoma" panose="020B0604030504040204" pitchFamily="34" charset="0"/>
                <a:cs typeface="+mn-cs"/>
              </a:rPr>
              <a:t>качества образования </a:t>
            </a:r>
            <a:endParaRPr lang="ru-RU" sz="3200" b="1" i="1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oud_skipper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Eurosti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1206</Words>
  <Application>Microsoft Office PowerPoint</Application>
  <PresentationFormat>Экран (4:3)</PresentationFormat>
  <Paragraphs>147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cloud_skipper</vt:lpstr>
      <vt:lpstr>Результаты внешней оценки образовательных результатов  (ВПР, НИКО, РИКО, ОГЭ, ЕГЭ)  через призму модуля  МСОКО АИС СГО</vt:lpstr>
      <vt:lpstr>Презентация PowerPoint</vt:lpstr>
      <vt:lpstr>Презентация PowerPoint</vt:lpstr>
      <vt:lpstr>   МСОКО предоставляет широкие возможности по автоматизации расчета показателей качества образования:  </vt:lpstr>
      <vt:lpstr>МСОКО  позволяет:  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системы оценки достижения планируемых  результатов освоения  основной ОП через модуль МСОКО в рамках внешней экспертизы</vt:lpstr>
      <vt:lpstr>Основная идея проекта</vt:lpstr>
      <vt:lpstr>Цель работы опорных площадок</vt:lpstr>
      <vt:lpstr>Задачи:</vt:lpstr>
      <vt:lpstr>Презентация PowerPoint</vt:lpstr>
      <vt:lpstr>Презентация PowerPoint</vt:lpstr>
      <vt:lpstr>Прогноз результатов ОГЭ (на основе результатов обучения за 2 года)</vt:lpstr>
      <vt:lpstr>Презентация PowerPoint</vt:lpstr>
      <vt:lpstr>Презентация PowerPoint</vt:lpstr>
      <vt:lpstr>Презентация PowerPoint</vt:lpstr>
      <vt:lpstr>Последовательность   анализа результатов внешней экспертизы качества образования  </vt:lpstr>
      <vt:lpstr>Сетевой план-график выполнения работ  по 3 направлению реализации проекта  на 2018/2019 учебный год </vt:lpstr>
      <vt:lpstr>Разработка программ семинаров для сетевого взаимодействия разных целевых групп и подготовка презентационного материала </vt:lpstr>
      <vt:lpstr>Презентация PowerPoint</vt:lpstr>
      <vt:lpstr>Презентация PowerPoint</vt:lpstr>
      <vt:lpstr>Планируемые результаты работы  опорных площадок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внешней оценки образовательных результатов (ВПР, НИКО, РИКО, ОГЭ, ЕГЭ)  через призму модуля  МСОКО АИС СГО</dc:title>
  <dc:creator>User</dc:creator>
  <cp:lastModifiedBy>User</cp:lastModifiedBy>
  <cp:revision>45</cp:revision>
  <dcterms:created xsi:type="dcterms:W3CDTF">2018-09-10T16:10:28Z</dcterms:created>
  <dcterms:modified xsi:type="dcterms:W3CDTF">2018-09-12T03:56:27Z</dcterms:modified>
</cp:coreProperties>
</file>